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6"/>
  </p:notesMasterIdLst>
  <p:sldIdLst>
    <p:sldId id="381" r:id="rId2"/>
    <p:sldId id="386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5" r:id="rId13"/>
    <p:sldId id="414" r:id="rId14"/>
    <p:sldId id="421" r:id="rId15"/>
    <p:sldId id="423" r:id="rId16"/>
    <p:sldId id="422" r:id="rId17"/>
    <p:sldId id="420" r:id="rId18"/>
    <p:sldId id="425" r:id="rId19"/>
    <p:sldId id="416" r:id="rId20"/>
    <p:sldId id="426" r:id="rId21"/>
    <p:sldId id="417" r:id="rId22"/>
    <p:sldId id="418" r:id="rId23"/>
    <p:sldId id="404" r:id="rId24"/>
    <p:sldId id="419" r:id="rId2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53D82"/>
    <a:srgbClr val="00336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8" autoAdjust="0"/>
    <p:restoredTop sz="85864" autoAdjust="0"/>
  </p:normalViewPr>
  <p:slideViewPr>
    <p:cSldViewPr snapToGrid="0">
      <p:cViewPr varScale="1">
        <p:scale>
          <a:sx n="98" d="100"/>
          <a:sy n="98" d="100"/>
        </p:scale>
        <p:origin x="240" y="90"/>
      </p:cViewPr>
      <p:guideLst>
        <p:guide orient="horz" pos="2154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Indexmap</a:t>
            </a:r>
            <a:r>
              <a:rPr lang="zh-CN" altLang="en-US" dirty="0" smtClean="0"/>
              <a:t>的精度问题，以及通道数可以考虑压缩。</a:t>
            </a:r>
            <a:endParaRPr lang="en-US" altLang="zh-CN" dirty="0" smtClean="0"/>
          </a:p>
          <a:p>
            <a:r>
              <a:rPr lang="zh-CN" altLang="en-US" dirty="0" smtClean="0"/>
              <a:t>如果上限是</a:t>
            </a:r>
            <a:r>
              <a:rPr lang="en-US" altLang="zh-CN" dirty="0" smtClean="0"/>
              <a:t>6</a:t>
            </a:r>
            <a:r>
              <a:rPr lang="zh-CN" altLang="en-US" dirty="0" smtClean="0"/>
              <a:t>张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图，可以只用一个通道。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1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较少采样一定会在融合区域造成一定的效果差异，所以直接修改笔刷算法可以让美术能够再制作环节就能看到效果。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8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较少采样一定会在融合区域造成一定的效果差异，所以直接修改笔刷算法可以让美术能够再制作环节就能看到效果。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707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美术在刷地形的时候，多张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图的融合也是不可避免的，可能</a:t>
            </a:r>
            <a:r>
              <a:rPr lang="en-US" altLang="zh-CN" dirty="0" smtClean="0"/>
              <a:t>4</a:t>
            </a:r>
            <a:r>
              <a:rPr lang="zh-CN" altLang="en-US" dirty="0" smtClean="0"/>
              <a:t>张五张甚至更多，所以能直接修改笔刷可以避免</a:t>
            </a:r>
            <a:r>
              <a:rPr lang="en-US" altLang="zh-CN" dirty="0" smtClean="0"/>
              <a:t>bake</a:t>
            </a:r>
            <a:r>
              <a:rPr lang="zh-CN" altLang="en-US" dirty="0" smtClean="0"/>
              <a:t>前后的差异，不不必打断工作流。对美术来说是无感的一个无感优化。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43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如果是</a:t>
            </a:r>
            <a:r>
              <a:rPr lang="en-US" altLang="zh-CN" dirty="0" smtClean="0"/>
              <a:t>6</a:t>
            </a:r>
            <a:r>
              <a:rPr lang="zh-CN" altLang="en-US" dirty="0" smtClean="0"/>
              <a:t>张贴图就按，</a:t>
            </a:r>
            <a:r>
              <a:rPr lang="en-US" altLang="zh-CN" dirty="0" smtClean="0"/>
              <a:t>2,3,3</a:t>
            </a:r>
            <a:r>
              <a:rPr lang="zh-CN" altLang="en-US" dirty="0" smtClean="0"/>
              <a:t>的位置完全可以存了。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01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发热的时候降频，优化后的数据比优化前的数据还要差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975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不优化，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张</a:t>
            </a:r>
            <a:r>
              <a:rPr lang="en-US" altLang="zh-CN" dirty="0" smtClean="0"/>
              <a:t>30%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5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虽然结果是半结构化的，但基于在采样过程中的四叉树结构，也可以生成相应的三角面数据，还要而外去处理边缘顶点。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71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三角剖分：假设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是二维实数域上的有限点集，边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是由点集中的点作为端点构成的封闭线段，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的集合。那么该点集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的一个三角剖分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T=(V,E)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是一个平面图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该平面图满足条件：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、除了端点，平面图中的边不包含点集中的任何点。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、没有相交边。（边和边没有交叉点）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、平面图中所有的面都是三角面，且所有三角面的合集是散点集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的凸包。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34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这个是插入法的大概思路，还有很多优化方案，如分治法，，考虑到外接球的方法扩展到三维情况。</a:t>
            </a:r>
            <a:endParaRPr lang="en-US" altLang="zh-CN" dirty="0" smtClean="0"/>
          </a:p>
          <a:p>
            <a:r>
              <a:rPr lang="zh-CN" altLang="en-US" dirty="0" smtClean="0"/>
              <a:t>点云、三维重建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664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边缘处理得益于</a:t>
            </a:r>
            <a:r>
              <a:rPr lang="en-US" altLang="zh-CN" dirty="0" err="1" smtClean="0"/>
              <a:t>delaunay</a:t>
            </a:r>
            <a:r>
              <a:rPr lang="zh-CN" altLang="en-US" dirty="0" smtClean="0"/>
              <a:t>三角剖分算法。</a:t>
            </a:r>
            <a:endParaRPr lang="en-US" altLang="zh-CN" dirty="0" smtClean="0"/>
          </a:p>
          <a:p>
            <a:r>
              <a:rPr lang="zh-CN" altLang="en-US" dirty="0" smtClean="0"/>
              <a:t>他解耦了点集到</a:t>
            </a:r>
            <a:r>
              <a:rPr lang="zh-CN" altLang="en-US" baseline="0" dirty="0" smtClean="0"/>
              <a:t>生成面的过程。</a:t>
            </a:r>
            <a:endParaRPr lang="en-US" altLang="zh-CN" dirty="0" smtClean="0"/>
          </a:p>
          <a:p>
            <a:r>
              <a:rPr lang="zh-CN" altLang="en-US" dirty="0" smtClean="0"/>
              <a:t>是的在生成点时候不用考虑如何去构建三角面。</a:t>
            </a:r>
            <a:endParaRPr lang="en-US" altLang="zh-CN" dirty="0" smtClean="0"/>
          </a:p>
          <a:p>
            <a:r>
              <a:rPr lang="en-US" altLang="zh-CN" dirty="0" smtClean="0"/>
              <a:t>LOD1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LOD2</a:t>
            </a:r>
            <a:r>
              <a:rPr lang="zh-CN" altLang="en-US" dirty="0" smtClean="0"/>
              <a:t>的材质，合并一张贴图。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18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我们缺人啊，大家有兴趣可以学习引擎相关的知识，以后美术要啥东西我们都能支持了。大家就可以一起愉快的工作了。。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50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远处有雪山，近处有植被、黄土、石头。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7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左边是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张，右边是</a:t>
            </a:r>
            <a:r>
              <a:rPr lang="en-US" altLang="zh-CN" dirty="0" smtClean="0"/>
              <a:t>3</a:t>
            </a:r>
            <a:r>
              <a:rPr lang="zh-CN" altLang="en-US" dirty="0" smtClean="0"/>
              <a:t>张，细节上，更倾向于右边。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5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C9FEB-71BF-47BA-BE88-06D9C337055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A3E717-2D8E-4883-87E7-AAC15240AE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FE2E89-2D93-4E5C-94A8-BAFCB74502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15788"/>
            <a:ext cx="10515600" cy="53611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509347-C51E-4F48-B683-198530E7CE0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A90A98-9810-4DEA-8704-0C7C9CCEBA8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1ABA1B-96A0-4C7F-955C-1BD5714B0E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60AE63-008A-480D-990E-EB7F1463922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9050D-EC2C-41E1-92F1-D1CF8F2C545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5B610-BB84-489D-A2CB-ABC41AB6D00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BCCCA8-8BC4-4818-BDE3-B7A73314CE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l">
              <a:defRPr sz="1200" noProof="1" dirty="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r">
              <a:defRPr sz="1200" noProof="1" dirty="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fld id="{B3D8E58B-0C06-497B-93F4-16232497F327}" type="slidenum">
              <a:rPr lang="zh-CN" altLang="en-US"/>
              <a:t>‹#›</a:t>
            </a:fld>
            <a:endParaRPr lang="zh-CN" altLang="en-US">
              <a:latin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lvl="1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lvl="2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lvl="3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lvl="4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4809281" TargetMode="External"/><Relationship Id="rId2" Type="http://schemas.openxmlformats.org/officeDocument/2006/relationships/hyperlink" Target="http://www.cs.cmu.edu/~quake/triangl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标题 1"/>
          <p:cNvSpPr>
            <a:spLocks noChangeArrowheads="1"/>
          </p:cNvSpPr>
          <p:nvPr/>
        </p:nvSpPr>
        <p:spPr bwMode="auto">
          <a:xfrm>
            <a:off x="240337" y="1983706"/>
            <a:ext cx="9618904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altLang="zh-CN" sz="4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3076" name="标题 1"/>
          <p:cNvSpPr>
            <a:spLocks noChangeArrowheads="1"/>
          </p:cNvSpPr>
          <p:nvPr/>
        </p:nvSpPr>
        <p:spPr bwMode="auto">
          <a:xfrm>
            <a:off x="3952830" y="3535848"/>
            <a:ext cx="5906411" cy="93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>
              <a:lnSpc>
                <a:spcPts val="3200"/>
              </a:lnSpc>
            </a:pPr>
            <a:r>
              <a:rPr lang="en-US" altLang="zh-CN" sz="2200" dirty="0" smtClean="0">
                <a:latin typeface="TTTGB Medium" panose="020C06030202040F0204" pitchFamily="34" charset="-128"/>
                <a:ea typeface="TTTGB Medium" panose="020C06030202040F0204" pitchFamily="34" charset="-128"/>
                <a:sym typeface="PingFang SC Regular" panose="020B0400000000000000" pitchFamily="34" charset="-122"/>
              </a:rPr>
              <a:t>——</a:t>
            </a:r>
            <a:r>
              <a:rPr lang="zh-CN" altLang="en-US" sz="2200" dirty="0" smtClean="0">
                <a:latin typeface="TTTGB Medium" panose="020C06030202040F0204" pitchFamily="34" charset="-128"/>
                <a:sym typeface="PingFang SC Regular" panose="020B0400000000000000" pitchFamily="34" charset="-122"/>
              </a:rPr>
              <a:t>谭盼</a:t>
            </a:r>
            <a:endParaRPr lang="zh-CN" altLang="en-US" sz="2200" dirty="0" smtClean="0">
              <a:latin typeface="TTTGB Medium" panose="020C06030202040F0204" pitchFamily="34" charset="-128"/>
              <a:sym typeface="PingFang SC Regular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Delaunay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三角剖分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插入法思路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4013387"/>
          </a:xfrm>
        </p:spPr>
        <p:txBody>
          <a:bodyPr/>
          <a:lstStyle/>
          <a:p>
            <a:r>
              <a:rPr lang="zh-CN" altLang="en-US" dirty="0"/>
              <a:t>构造一个超级三角形，包含所有待剖分的点集 </a:t>
            </a:r>
            <a:r>
              <a:rPr lang="en-US" altLang="zh-CN" dirty="0" smtClean="0"/>
              <a:t>V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While</a:t>
            </a:r>
            <a:r>
              <a:rPr lang="zh-CN" altLang="en-US" dirty="0"/>
              <a:t>（</a:t>
            </a:r>
            <a:r>
              <a:rPr lang="en-US" altLang="zh-CN" dirty="0"/>
              <a:t>!</a:t>
            </a:r>
            <a:r>
              <a:rPr lang="en-US" altLang="zh-CN" dirty="0" err="1"/>
              <a:t>V.isEmpty</a:t>
            </a:r>
            <a:r>
              <a:rPr lang="zh-CN" altLang="en-US" dirty="0"/>
              <a:t>）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zh-CN" altLang="en-US" dirty="0"/>
              <a:t>、 将一个新点 </a:t>
            </a:r>
            <a:r>
              <a:rPr lang="en-US" altLang="zh-CN" dirty="0"/>
              <a:t>p </a:t>
            </a:r>
            <a:r>
              <a:rPr lang="zh-CN" altLang="en-US" dirty="0"/>
              <a:t>插入到目前的剖分中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/>
              <a:t>、 找到外接圆包含 </a:t>
            </a:r>
            <a:r>
              <a:rPr lang="en-US" altLang="zh-CN" dirty="0"/>
              <a:t>p </a:t>
            </a:r>
            <a:r>
              <a:rPr lang="zh-CN" altLang="en-US" dirty="0"/>
              <a:t>的三角形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/>
              <a:t>、 删除这些三角形，只留下这些三角形集合的外边界多边形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en-US" dirty="0"/>
              <a:t>、 简单的将 </a:t>
            </a:r>
            <a:r>
              <a:rPr lang="en-US" altLang="zh-CN" dirty="0"/>
              <a:t>p </a:t>
            </a:r>
            <a:r>
              <a:rPr lang="zh-CN" altLang="en-US" dirty="0"/>
              <a:t>与多边形的各顶点连接即可 </a:t>
            </a:r>
            <a:endParaRPr lang="en-US" altLang="zh-CN" dirty="0" smtClean="0"/>
          </a:p>
          <a:p>
            <a:r>
              <a:rPr lang="zh-CN" altLang="en-US" dirty="0" smtClean="0"/>
              <a:t>删除</a:t>
            </a:r>
            <a:r>
              <a:rPr lang="zh-CN" altLang="en-US" dirty="0"/>
              <a:t>与超级三角形顶点相关联的三角形</a:t>
            </a:r>
          </a:p>
        </p:txBody>
      </p:sp>
    </p:spTree>
    <p:extLst>
      <p:ext uri="{BB962C8B-B14F-4D97-AF65-F5344CB8AC3E}">
        <p14:creationId xmlns:p14="http://schemas.microsoft.com/office/powerpoint/2010/main" val="233674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Delaunay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三角剖分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法图解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1" y="1398803"/>
            <a:ext cx="6130587" cy="4477015"/>
          </a:xfr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00" y="2207785"/>
            <a:ext cx="4801270" cy="37914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9" y="2664196"/>
            <a:ext cx="5191850" cy="36200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95" y="2664196"/>
            <a:ext cx="5372850" cy="393437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90" y="2965223"/>
            <a:ext cx="5172797" cy="38010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92" y="2787185"/>
            <a:ext cx="5563376" cy="395342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46" y="2965223"/>
            <a:ext cx="5048955" cy="375337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72" y="2759556"/>
            <a:ext cx="5258534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关于地形分块。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4013387"/>
          </a:xfrm>
        </p:spPr>
        <p:txBody>
          <a:bodyPr/>
          <a:lstStyle/>
          <a:p>
            <a:r>
              <a:rPr lang="zh-CN" altLang="en-US" dirty="0" smtClean="0"/>
              <a:t>地形切块，</a:t>
            </a:r>
            <a:r>
              <a:rPr lang="en-US" altLang="zh-CN" dirty="0" smtClean="0"/>
              <a:t>4×4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边缘处理，每一级的</a:t>
            </a:r>
            <a:r>
              <a:rPr lang="en-US" altLang="zh-CN" dirty="0" smtClean="0"/>
              <a:t>LOD</a:t>
            </a:r>
            <a:r>
              <a:rPr lang="zh-CN" altLang="en-US" dirty="0" smtClean="0"/>
              <a:t>都使用</a:t>
            </a:r>
            <a:r>
              <a:rPr lang="en-US" altLang="zh-CN" dirty="0" smtClean="0"/>
              <a:t>LO0</a:t>
            </a:r>
            <a:r>
              <a:rPr lang="zh-CN" altLang="en-US" dirty="0" smtClean="0"/>
              <a:t>模型的边缘点。</a:t>
            </a:r>
            <a:endParaRPr lang="en-US" altLang="zh-CN" dirty="0" smtClean="0"/>
          </a:p>
        </p:txBody>
      </p:sp>
      <p:pic>
        <p:nvPicPr>
          <p:cNvPr id="7" name="Picture 4" descr="https://pic2.zhimg.com/80/v2-47e80ea67be58c3eca16e1f23cb4db51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9" y="2723489"/>
            <a:ext cx="4473575" cy="329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54" y="2313444"/>
            <a:ext cx="8059881" cy="44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61975" y="551226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Splat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图的讨论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内容占位符 1"/>
          <p:cNvSpPr>
            <a:spLocks noGrp="1"/>
          </p:cNvSpPr>
          <p:nvPr>
            <p:ph idx="1"/>
          </p:nvPr>
        </p:nvSpPr>
        <p:spPr>
          <a:xfrm>
            <a:off x="1114425" y="1289890"/>
            <a:ext cx="10515600" cy="4070050"/>
          </a:xfrm>
        </p:spPr>
        <p:txBody>
          <a:bodyPr/>
          <a:lstStyle/>
          <a:p>
            <a:r>
              <a:rPr lang="zh-CN" altLang="en-US" dirty="0" smtClean="0"/>
              <a:t>美术说：我们需要丰富的地表，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张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图不够啊。</a:t>
            </a:r>
            <a:endParaRPr lang="en-US" altLang="zh-CN" dirty="0" smtClean="0"/>
          </a:p>
          <a:p>
            <a:r>
              <a:rPr lang="zh-CN" altLang="en-US" dirty="0" smtClean="0"/>
              <a:t>程序说：</a:t>
            </a:r>
            <a:r>
              <a:rPr lang="en-US" altLang="zh-CN" dirty="0" smtClean="0"/>
              <a:t>Unity Terrain </a:t>
            </a:r>
            <a:r>
              <a:rPr lang="zh-CN" altLang="en-US" dirty="0" smtClean="0"/>
              <a:t>太耗性能，</a:t>
            </a:r>
            <a:r>
              <a:rPr lang="en-US" altLang="zh-CN" dirty="0" err="1" smtClean="0"/>
              <a:t>DrawCall</a:t>
            </a:r>
            <a:r>
              <a:rPr lang="zh-CN" altLang="en-US" dirty="0" smtClean="0"/>
              <a:t>很多啊，内存很高啊，计算量很大啊，手机扛不住啊，巴拉巴拉。。。</a:t>
            </a:r>
            <a:endParaRPr lang="en-US" altLang="zh-CN" dirty="0" smtClean="0"/>
          </a:p>
          <a:p>
            <a:r>
              <a:rPr lang="zh-CN" altLang="en-US" dirty="0" smtClean="0"/>
              <a:t>美术说：你看人家谁谁谁都扛得住。</a:t>
            </a:r>
            <a:endParaRPr lang="en-US" altLang="zh-CN" dirty="0" smtClean="0"/>
          </a:p>
          <a:p>
            <a:r>
              <a:rPr lang="zh-CN" altLang="en-US" dirty="0" smtClean="0"/>
              <a:t>程序说：你看看人家几个人，我们才几个人啊。</a:t>
            </a:r>
            <a:endParaRPr lang="en-US" altLang="zh-CN" dirty="0" smtClean="0"/>
          </a:p>
          <a:p>
            <a:r>
              <a:rPr lang="zh-CN" altLang="en-US" dirty="0" smtClean="0"/>
              <a:t>美术说：我不管，我就要。</a:t>
            </a:r>
            <a:endParaRPr lang="en-US" altLang="zh-CN" dirty="0" smtClean="0"/>
          </a:p>
          <a:p>
            <a:r>
              <a:rPr lang="zh-CN" altLang="en-US" dirty="0" smtClean="0"/>
              <a:t>程序说：排期！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327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61975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美术说：我们要这个！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0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49" y="1213780"/>
            <a:ext cx="9922430" cy="558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11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61975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关于地表细节的选择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4" y="1465386"/>
            <a:ext cx="5370573" cy="3875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06" y="1465386"/>
            <a:ext cx="6105000" cy="38750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459" y="1715952"/>
            <a:ext cx="7714034" cy="50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1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61975" y="551226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Splat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图采样过程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28" name="Picture 12" descr="https://latex.vimsky.com/test.image.latex.php?fmt=png&amp;val=%255Cdpi%257B150%257D%2520%255Clarge%2520color.rgb%2520%26plus%3B%253D%2520splat_%257B4%257D.rgb*w_%257B1%257D.r%2520%26plus%3B%2520splat_%257B5%257D.rgb*w_%257B1%257D.g%26plus%3Bsplat_%257B6%257D.rgb*w_%257B1%257D.b%26plus%3Bsplat_%257B7%257D.rgb*w_%257B1%257D.a&amp;dl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2480782"/>
            <a:ext cx="105918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latex.vimsky.com/test.image.latex.php?fmt=png&amp;val=%255Cdpi%257B150%257D%2520%255Clarge%2520color.rgb%2520%253D%2520splat_%257B0%257D.rgb*w_%257B0%257D.r%2520%26plus%3B%2520splat_%257B1%257D.rgb*w_%257B0%257D.g%26plus%3Bsplat_%257B2%257D.rgb*w_%257B0%257D.b%26plus%3Bsplat_%257B3%257D.rgb*w_%257B0%257D.a&amp;dl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1633305"/>
            <a:ext cx="103727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latex.vimsky.com/test.image.latex.php?fmt=png&amp;val=%255Cdpi%257B150%257D%2520%255Clarge%2520color.rgb%2520%253D%2520splat_%257Bi%257D.rgb*w.r%2520%26plus%3B%2520splat_%257Bj%257D.rgb*w.g%26plus%3Bsplat_%257Bk%257D.rgb*w.b&amp;dl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4994098"/>
            <a:ext cx="77152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https://latex.vimsky.com/test.image.latex.php?fmt=png&amp;val=%255Cdpi%257B150%257D%2520%255Clarge%2520i%252Cj%252Ck%2520%253D%2520IndexMap.rgb%2520*%25208%2520%26plus%3B%25200.1&amp;dl=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" y="4424630"/>
            <a:ext cx="38862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54971" y="122121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第一个</a:t>
            </a:r>
            <a:r>
              <a:rPr lang="en-US" altLang="zh-CN" dirty="0" smtClean="0"/>
              <a:t>pass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83546" y="203252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第二个</a:t>
            </a:r>
            <a:r>
              <a:rPr lang="en-US" altLang="zh-CN" dirty="0" smtClean="0"/>
              <a:t>pass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4971" y="3919324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考虑第一个像素只采样</a:t>
            </a:r>
            <a:r>
              <a:rPr lang="en-US" altLang="zh-CN" dirty="0" smtClean="0"/>
              <a:t>3</a:t>
            </a:r>
            <a:r>
              <a:rPr lang="zh-CN" altLang="en-US" dirty="0" smtClean="0"/>
              <a:t>张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222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61975" y="551226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如何降低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Splat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图采样次数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4013387"/>
          </a:xfrm>
        </p:spPr>
        <p:txBody>
          <a:bodyPr/>
          <a:lstStyle/>
          <a:p>
            <a:r>
              <a:rPr lang="zh-CN" altLang="en-US" dirty="0" smtClean="0"/>
              <a:t>每一个像素只融合三张</a:t>
            </a:r>
            <a:r>
              <a:rPr lang="en-US" altLang="zh-CN" dirty="0"/>
              <a:t>S</a:t>
            </a:r>
            <a:r>
              <a:rPr lang="en-US" altLang="zh-CN" dirty="0" smtClean="0"/>
              <a:t>plat</a:t>
            </a:r>
            <a:r>
              <a:rPr lang="zh-CN" altLang="en-US" dirty="0" smtClean="0"/>
              <a:t>图。</a:t>
            </a:r>
            <a:endParaRPr lang="en-US" altLang="zh-CN" dirty="0" smtClean="0"/>
          </a:p>
          <a:p>
            <a:r>
              <a:rPr lang="zh-CN" altLang="en-US" dirty="0" smtClean="0"/>
              <a:t>新增一张索引图。</a:t>
            </a:r>
            <a:endParaRPr lang="en-US" altLang="zh-CN" dirty="0" smtClean="0"/>
          </a:p>
          <a:p>
            <a:r>
              <a:rPr lang="zh-CN" altLang="en-US" dirty="0" smtClean="0"/>
              <a:t>通过索引图确定采样哪三张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图。</a:t>
            </a:r>
            <a:endParaRPr lang="en-US" altLang="zh-CN" dirty="0" smtClean="0"/>
          </a:p>
          <a:p>
            <a:r>
              <a:rPr lang="en-US" altLang="zh-CN" dirty="0"/>
              <a:t>Splat</a:t>
            </a:r>
            <a:r>
              <a:rPr lang="zh-CN" altLang="en-US" dirty="0" smtClean="0"/>
              <a:t>图通过</a:t>
            </a:r>
            <a:r>
              <a:rPr lang="en-US" altLang="zh-CN" dirty="0" err="1" smtClean="0"/>
              <a:t>TextureArray</a:t>
            </a:r>
            <a:r>
              <a:rPr lang="zh-CN" altLang="en-US" dirty="0" smtClean="0"/>
              <a:t>传给</a:t>
            </a:r>
            <a:r>
              <a:rPr lang="en-US" altLang="zh-CN" dirty="0" smtClean="0"/>
              <a:t>GPU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0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61975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关于编辑时和运行时的效果差异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1861345"/>
          </a:xfrm>
        </p:spPr>
        <p:txBody>
          <a:bodyPr/>
          <a:lstStyle/>
          <a:p>
            <a:r>
              <a:rPr lang="zh-CN" altLang="en-US" dirty="0" smtClean="0"/>
              <a:t>美术刷地形时，是按</a:t>
            </a:r>
            <a:r>
              <a:rPr lang="en-US" altLang="zh-CN" dirty="0" smtClean="0"/>
              <a:t>8</a:t>
            </a:r>
            <a:r>
              <a:rPr lang="zh-CN" altLang="en-US" dirty="0" smtClean="0"/>
              <a:t>张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图来刷的。</a:t>
            </a:r>
            <a:endParaRPr lang="en-US" altLang="zh-CN" dirty="0" smtClean="0"/>
          </a:p>
          <a:p>
            <a:r>
              <a:rPr lang="zh-CN" altLang="en-US" dirty="0" smtClean="0"/>
              <a:t>运行时，是按</a:t>
            </a:r>
            <a:r>
              <a:rPr lang="en-US" altLang="zh-CN" dirty="0" smtClean="0"/>
              <a:t>3</a:t>
            </a:r>
            <a:r>
              <a:rPr lang="zh-CN" altLang="en-US" dirty="0" smtClean="0"/>
              <a:t>张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图来渲染的。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06" y="2671616"/>
            <a:ext cx="6105000" cy="3875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80" y="2671616"/>
            <a:ext cx="5370573" cy="3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Terrain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笔刷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4013387"/>
          </a:xfrm>
        </p:spPr>
        <p:txBody>
          <a:bodyPr/>
          <a:lstStyle/>
          <a:p>
            <a:r>
              <a:rPr lang="zh-CN" altLang="en-US" dirty="0" smtClean="0"/>
              <a:t>每次用笔刷修改地表时，都会对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权重图进行一次修改。</a:t>
            </a:r>
            <a:endParaRPr lang="en-US" altLang="zh-CN" dirty="0" smtClean="0"/>
          </a:p>
          <a:p>
            <a:r>
              <a:rPr lang="zh-CN" altLang="en-US" dirty="0" smtClean="0"/>
              <a:t>针对地表的每一个像素上，权重值排序前</a:t>
            </a:r>
            <a:r>
              <a:rPr lang="en-US" altLang="zh-CN" dirty="0" smtClean="0"/>
              <a:t>3</a:t>
            </a:r>
            <a:r>
              <a:rPr lang="zh-CN" altLang="en-US" dirty="0" smtClean="0"/>
              <a:t>的和，其权重值按和比例放大到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，其余权重值修改到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Splat </a:t>
            </a:r>
            <a:r>
              <a:rPr lang="en-US" altLang="zh-CN" dirty="0" err="1" smtClean="0"/>
              <a:t>IndexMap</a:t>
            </a:r>
            <a:r>
              <a:rPr lang="zh-CN" altLang="en-US" dirty="0" smtClean="0"/>
              <a:t>在</a:t>
            </a:r>
            <a:r>
              <a:rPr lang="en-US" altLang="zh-CN" dirty="0" smtClean="0"/>
              <a:t>bake</a:t>
            </a:r>
            <a:r>
              <a:rPr lang="zh-CN" altLang="en-US" dirty="0" smtClean="0"/>
              <a:t>场景（</a:t>
            </a:r>
            <a:r>
              <a:rPr lang="en-US" altLang="zh-CN" dirty="0"/>
              <a:t>T</a:t>
            </a:r>
            <a:r>
              <a:rPr lang="en-US" altLang="zh-CN" dirty="0" smtClean="0"/>
              <a:t>errain To Mesh</a:t>
            </a:r>
            <a:r>
              <a:rPr lang="zh-CN" altLang="en-US" dirty="0" smtClean="0"/>
              <a:t>）阶段生成。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54" y="3374931"/>
            <a:ext cx="6503574" cy="3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9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82600" y="574538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为什么要优化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 Terrain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03" y="1946414"/>
            <a:ext cx="6875193" cy="37304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4403" y="126040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一块</a:t>
            </a:r>
            <a:r>
              <a:rPr lang="en-US" altLang="zh-CN" dirty="0" smtClean="0"/>
              <a:t>512</a:t>
            </a:r>
            <a:r>
              <a:rPr lang="zh-CN" altLang="en-US" dirty="0" smtClean="0"/>
              <a:t>米</a:t>
            </a:r>
            <a:r>
              <a:rPr lang="en-US" altLang="zh-CN" dirty="0" smtClean="0"/>
              <a:t>×512</a:t>
            </a:r>
            <a:r>
              <a:rPr lang="zh-CN" altLang="en-US" dirty="0" smtClean="0"/>
              <a:t>米的地形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716" y="1744672"/>
            <a:ext cx="7259997" cy="39322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79" y="2327629"/>
            <a:ext cx="6936526" cy="4330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064" y="1528926"/>
            <a:ext cx="7131873" cy="4565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IndexMap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的压缩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5139566"/>
          </a:xfrm>
        </p:spPr>
        <p:txBody>
          <a:bodyPr/>
          <a:lstStyle/>
          <a:p>
            <a:r>
              <a:rPr lang="zh-CN" altLang="en-US" dirty="0" smtClean="0"/>
              <a:t>把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[0,7]</a:t>
            </a:r>
            <a:r>
              <a:rPr lang="zh-CN" altLang="en-US" dirty="0" smtClean="0"/>
              <a:t>的不相等的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存在一个</a:t>
            </a:r>
            <a:r>
              <a:rPr lang="en-US" altLang="zh-CN" dirty="0" smtClean="0"/>
              <a:t>8bit</a:t>
            </a:r>
            <a:r>
              <a:rPr lang="zh-CN" altLang="en-US" dirty="0" smtClean="0"/>
              <a:t>中。</a:t>
            </a:r>
            <a:endParaRPr lang="en-US" altLang="zh-CN" dirty="0" smtClean="0"/>
          </a:p>
          <a:p>
            <a:r>
              <a:rPr lang="zh-CN" altLang="en-US" dirty="0" smtClean="0"/>
              <a:t>设这三个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分别是</a:t>
            </a:r>
            <a:r>
              <a:rPr lang="en-US" altLang="zh-CN" dirty="0" err="1" smtClean="0"/>
              <a:t>r,g,b</a:t>
            </a:r>
            <a:r>
              <a:rPr lang="zh-CN" altLang="en-US" dirty="0" smtClean="0"/>
              <a:t>并以此递增。</a:t>
            </a:r>
            <a:endParaRPr lang="en-US" altLang="zh-CN" dirty="0" smtClean="0"/>
          </a:p>
          <a:p>
            <a:r>
              <a:rPr lang="zh-CN" altLang="en-US" dirty="0" smtClean="0"/>
              <a:t>我们考虑把</a:t>
            </a:r>
            <a:r>
              <a:rPr lang="en-US" altLang="zh-CN" dirty="0" smtClean="0"/>
              <a:t>g</a:t>
            </a:r>
            <a:r>
              <a:rPr lang="zh-CN" altLang="en-US" dirty="0" smtClean="0"/>
              <a:t>存放</a:t>
            </a:r>
            <a:r>
              <a:rPr lang="zh-CN" altLang="en-US" dirty="0"/>
              <a:t>在</a:t>
            </a:r>
            <a:r>
              <a:rPr lang="zh-CN" altLang="en-US" dirty="0" smtClean="0"/>
              <a:t>前</a:t>
            </a:r>
            <a:r>
              <a:rPr lang="en-US" altLang="zh-CN" dirty="0" smtClean="0"/>
              <a:t>3bit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err="1" smtClean="0"/>
              <a:t>r,b</a:t>
            </a:r>
            <a:r>
              <a:rPr lang="zh-CN" altLang="en-US" dirty="0" smtClean="0"/>
              <a:t>的计算用剩下的</a:t>
            </a:r>
            <a:r>
              <a:rPr lang="en-US" altLang="zh-CN" dirty="0" smtClean="0"/>
              <a:t>5bit</a:t>
            </a:r>
            <a:r>
              <a:rPr lang="zh-CN" altLang="en-US" dirty="0" smtClean="0"/>
              <a:t>来存放相对于</a:t>
            </a:r>
            <a:r>
              <a:rPr lang="en-US" altLang="zh-CN" dirty="0" smtClean="0"/>
              <a:t>g</a:t>
            </a:r>
            <a:r>
              <a:rPr lang="zh-CN" altLang="en-US" dirty="0" smtClean="0"/>
              <a:t>的差值。</a:t>
            </a:r>
            <a:endParaRPr lang="en-US" altLang="zh-CN" dirty="0" smtClean="0"/>
          </a:p>
          <a:p>
            <a:r>
              <a:rPr lang="zh-CN" altLang="en-US" dirty="0" smtClean="0"/>
              <a:t>那么就有：</a:t>
            </a:r>
            <a:r>
              <a:rPr lang="en-US" altLang="zh-CN" dirty="0" smtClean="0"/>
              <a:t>g=x&amp;3</a:t>
            </a:r>
            <a:r>
              <a:rPr lang="zh-CN" altLang="en-US" dirty="0" smtClean="0"/>
              <a:t>；</a:t>
            </a:r>
            <a:r>
              <a:rPr lang="en-US" altLang="zh-CN" dirty="0" smtClean="0"/>
              <a:t>(g</a:t>
            </a:r>
            <a:r>
              <a:rPr lang="en-US" altLang="zh-CN" dirty="0"/>
              <a:t>=</a:t>
            </a:r>
            <a:r>
              <a:rPr lang="en-US" altLang="zh-CN" dirty="0" smtClean="0"/>
              <a:t>[1,6])</a:t>
            </a:r>
          </a:p>
          <a:p>
            <a:pPr lvl="1"/>
            <a:r>
              <a:rPr lang="zh-CN" altLang="en-US" dirty="0" smtClean="0"/>
              <a:t>当</a:t>
            </a:r>
            <a:r>
              <a:rPr lang="en-US" altLang="zh-CN" dirty="0" smtClean="0"/>
              <a:t>g=1,2</a:t>
            </a:r>
            <a:r>
              <a:rPr lang="zh-CN" altLang="en-US" dirty="0" smtClean="0"/>
              <a:t>；</a:t>
            </a:r>
            <a:r>
              <a:rPr lang="en-US" altLang="zh-CN" dirty="0" smtClean="0"/>
              <a:t>r=g-(x&gt;&gt;3)&amp;3,b=g+(x&gt;&gt;3)&amp;7;</a:t>
            </a:r>
          </a:p>
          <a:p>
            <a:pPr lvl="1"/>
            <a:r>
              <a:rPr lang="zh-CN" altLang="en-US" dirty="0" smtClean="0"/>
              <a:t>当</a:t>
            </a:r>
            <a:r>
              <a:rPr lang="en-US" altLang="zh-CN" dirty="0" smtClean="0"/>
              <a:t>g=3,4</a:t>
            </a:r>
            <a:r>
              <a:rPr lang="zh-CN" altLang="en-US" dirty="0" smtClean="0"/>
              <a:t>；</a:t>
            </a:r>
            <a:r>
              <a:rPr lang="en-US" altLang="zh-CN" dirty="0" smtClean="0"/>
              <a:t>r=g-(</a:t>
            </a:r>
            <a:r>
              <a:rPr lang="en-US" altLang="zh-CN" dirty="0"/>
              <a:t>x&gt;&gt;3)&amp;</a:t>
            </a:r>
            <a:r>
              <a:rPr lang="en-US" altLang="zh-CN" dirty="0" smtClean="0"/>
              <a:t>3,b=g+(x&gt;&gt;</a:t>
            </a:r>
            <a:r>
              <a:rPr lang="en-US" altLang="zh-CN" dirty="0"/>
              <a:t>3)&amp;3</a:t>
            </a:r>
            <a:r>
              <a:rPr lang="en-US" altLang="zh-CN" dirty="0" smtClean="0"/>
              <a:t>;</a:t>
            </a:r>
          </a:p>
          <a:p>
            <a:pPr lvl="1"/>
            <a:r>
              <a:rPr lang="zh-CN" altLang="en-US" dirty="0" smtClean="0"/>
              <a:t>当</a:t>
            </a:r>
            <a:r>
              <a:rPr lang="en-US" altLang="zh-CN" dirty="0" smtClean="0"/>
              <a:t>g=5,6</a:t>
            </a:r>
            <a:r>
              <a:rPr lang="zh-CN" altLang="en-US" dirty="0" smtClean="0"/>
              <a:t>；</a:t>
            </a:r>
            <a:r>
              <a:rPr lang="en-US" altLang="zh-CN" dirty="0" smtClean="0"/>
              <a:t>r=g-(</a:t>
            </a:r>
            <a:r>
              <a:rPr lang="en-US" altLang="zh-CN" dirty="0"/>
              <a:t>x&gt;&gt;3</a:t>
            </a:r>
            <a:r>
              <a:rPr lang="en-US" altLang="zh-CN" dirty="0" smtClean="0"/>
              <a:t>)&amp;7,b=g+((</a:t>
            </a:r>
            <a:r>
              <a:rPr lang="en-US" altLang="zh-CN" dirty="0"/>
              <a:t>x&gt;&gt;3)&amp;3</a:t>
            </a:r>
            <a:r>
              <a:rPr lang="en-US" altLang="zh-CN" dirty="0" smtClean="0"/>
              <a:t>;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理论上是可行的，但是没有实践过。</a:t>
            </a:r>
            <a:endParaRPr lang="en-US" altLang="zh-CN" dirty="0" smtClean="0"/>
          </a:p>
          <a:p>
            <a:r>
              <a:rPr lang="zh-CN" altLang="en-US" dirty="0" smtClean="0"/>
              <a:t>存在分支结构，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执行的效率会受到影响。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01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优化前后对比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102321"/>
              </p:ext>
            </p:extLst>
          </p:nvPr>
        </p:nvGraphicFramePr>
        <p:xfrm>
          <a:off x="1000125" y="1368425"/>
          <a:ext cx="10515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1925">
                  <a:extLst>
                    <a:ext uri="{9D8B030D-6E8A-4147-A177-3AD203B41FA5}">
                      <a16:colId xmlns:a16="http://schemas.microsoft.com/office/drawing/2014/main" val="3503738804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306048633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629067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9476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优化前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优化后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228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LOD0</a:t>
                      </a:r>
                      <a:r>
                        <a:rPr lang="zh-CN" altLang="en-US" dirty="0" smtClean="0"/>
                        <a:t>顶点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面</a:t>
                      </a:r>
                      <a:r>
                        <a:rPr lang="zh-CN" altLang="en-US" dirty="0" smtClean="0"/>
                        <a:t>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</a:t>
                      </a:r>
                      <a:r>
                        <a:rPr lang="zh-CN" altLang="en-US" dirty="0" smtClean="0"/>
                        <a:t>万</a:t>
                      </a:r>
                      <a:r>
                        <a:rPr lang="en-US" altLang="zh-CN" dirty="0" smtClean="0"/>
                        <a:t>/52</a:t>
                      </a:r>
                      <a:r>
                        <a:rPr lang="zh-CN" altLang="en-US" dirty="0" smtClean="0"/>
                        <a:t>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r>
                        <a:rPr lang="zh-CN" altLang="en-US" dirty="0" smtClean="0"/>
                        <a:t>万</a:t>
                      </a:r>
                      <a:r>
                        <a:rPr lang="en-US" altLang="zh-CN" dirty="0" smtClean="0"/>
                        <a:t>/30</a:t>
                      </a:r>
                      <a:r>
                        <a:rPr lang="zh-CN" altLang="en-US" dirty="0" smtClean="0"/>
                        <a:t>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5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切块（</a:t>
                      </a:r>
                      <a:r>
                        <a:rPr lang="en-US" altLang="zh-CN" dirty="0" err="1" smtClean="0"/>
                        <a:t>drawcall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16×16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4×4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0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张</a:t>
                      </a:r>
                      <a:r>
                        <a:rPr lang="en-US" altLang="zh-CN" dirty="0" smtClean="0"/>
                        <a:t>splat</a:t>
                      </a:r>
                      <a:r>
                        <a:rPr lang="zh-CN" altLang="en-US" dirty="0" smtClean="0"/>
                        <a:t>图采样数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r>
                        <a:rPr lang="zh-CN" altLang="en-US" dirty="0" smtClean="0"/>
                        <a:t>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03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张</a:t>
                      </a:r>
                      <a:r>
                        <a:rPr lang="en-US" altLang="zh-CN" dirty="0" smtClean="0"/>
                        <a:t>splat</a:t>
                      </a:r>
                      <a:r>
                        <a:rPr lang="zh-CN" altLang="en-US" dirty="0" smtClean="0"/>
                        <a:t>图采样数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</a:t>
                      </a:r>
                      <a:r>
                        <a:rPr lang="zh-CN" altLang="en-US" dirty="0" smtClean="0"/>
                        <a:t>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17307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Iphone</a:t>
                      </a:r>
                      <a:r>
                        <a:rPr lang="en-US" altLang="zh-CN" dirty="0" smtClean="0"/>
                        <a:t>-XR</a:t>
                      </a:r>
                      <a:r>
                        <a:rPr lang="zh-CN" altLang="en-US" dirty="0" smtClean="0"/>
                        <a:t>测试数据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Shader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zh-CN" altLang="en-US" dirty="0" smtClean="0"/>
                        <a:t>指令数（</a:t>
                      </a:r>
                      <a:r>
                        <a:rPr lang="en-US" altLang="zh-CN" dirty="0" smtClean="0"/>
                        <a:t>Fragment stage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650 </a:t>
                      </a:r>
                      <a:r>
                        <a:rPr lang="zh-CN" altLang="en-US" dirty="0" smtClean="0"/>
                        <a:t>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580</a:t>
                      </a:r>
                      <a:r>
                        <a:rPr lang="zh-CN" altLang="en-US" dirty="0" smtClean="0"/>
                        <a:t>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56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Vertex stage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（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张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/8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张）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0.75ms/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空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1.09ms/1.12ms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顶点阶段应该一致。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27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Fragment stage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张</a:t>
                      </a:r>
                      <a:r>
                        <a:rPr lang="en-US" altLang="zh-CN" dirty="0" smtClean="0"/>
                        <a:t>/8</a:t>
                      </a:r>
                      <a:r>
                        <a:rPr lang="zh-CN" altLang="en-US" dirty="0" smtClean="0"/>
                        <a:t>张）</a:t>
                      </a:r>
                    </a:p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4.68ms/</a:t>
                      </a:r>
                      <a:r>
                        <a:rPr lang="zh-CN" altLang="en-US" dirty="0" smtClean="0"/>
                        <a:t>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3.02ms/3.92ms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7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18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00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几个关键的问题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1"/>
          <p:cNvSpPr>
            <a:spLocks noGrp="1"/>
          </p:cNvSpPr>
          <p:nvPr>
            <p:ph idx="1"/>
          </p:nvPr>
        </p:nvSpPr>
        <p:spPr>
          <a:xfrm>
            <a:off x="1019175" y="1213780"/>
            <a:ext cx="8382000" cy="3803837"/>
          </a:xfrm>
        </p:spPr>
        <p:txBody>
          <a:bodyPr/>
          <a:lstStyle/>
          <a:p>
            <a:r>
              <a:rPr lang="zh-CN" altLang="en-US" dirty="0"/>
              <a:t>顶</a:t>
            </a:r>
            <a:r>
              <a:rPr lang="zh-CN" altLang="en-US" dirty="0" smtClean="0"/>
              <a:t>点到三角面的算法。</a:t>
            </a:r>
            <a:endParaRPr lang="en-US" altLang="zh-CN" dirty="0" smtClean="0"/>
          </a:p>
          <a:p>
            <a:r>
              <a:rPr lang="en-US" altLang="zh-CN" dirty="0" err="1" smtClean="0"/>
              <a:t>IndexMap</a:t>
            </a:r>
            <a:r>
              <a:rPr lang="zh-CN" altLang="en-US" dirty="0" smtClean="0"/>
              <a:t>的精度和压缩。</a:t>
            </a:r>
            <a:endParaRPr lang="en-US" altLang="zh-CN" dirty="0" smtClean="0"/>
          </a:p>
          <a:p>
            <a:r>
              <a:rPr lang="zh-CN" altLang="en-US" dirty="0" smtClean="0"/>
              <a:t>性能对比时的发热误差。</a:t>
            </a:r>
            <a:endParaRPr lang="en-US" altLang="zh-CN" dirty="0"/>
          </a:p>
          <a:p>
            <a:r>
              <a:rPr lang="zh-CN" altLang="en-US" dirty="0" smtClean="0"/>
              <a:t>笔刷工具的易用性（生成</a:t>
            </a:r>
            <a:r>
              <a:rPr lang="en-US" altLang="zh-CN" dirty="0" err="1" smtClean="0"/>
              <a:t>IndexMap</a:t>
            </a:r>
            <a:r>
              <a:rPr lang="zh-CN" altLang="en-US" dirty="0" smtClean="0"/>
              <a:t>的对美术透明性）。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50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标题 1"/>
          <p:cNvSpPr>
            <a:spLocks noChangeArrowheads="1"/>
          </p:cNvSpPr>
          <p:nvPr/>
        </p:nvSpPr>
        <p:spPr bwMode="auto">
          <a:xfrm>
            <a:off x="0" y="2725216"/>
            <a:ext cx="12191999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altLang="zh-CN" sz="6600" b="1" dirty="0" smtClean="0">
                <a:latin typeface="TTTGB Medium" panose="020C06030202040F0204" pitchFamily="34" charset="-128"/>
                <a:ea typeface="TTTGB Medium" panose="020C06030202040F0204" pitchFamily="34" charset="-128"/>
                <a:sym typeface="PingFang SC Regular" panose="020B0400000000000000" pitchFamily="34" charset="-122"/>
              </a:rPr>
              <a:t>Thanks</a:t>
            </a:r>
            <a:endParaRPr lang="zh-CN" altLang="en-US" sz="6600" b="1" dirty="0">
              <a:latin typeface="TTTGB Medium" panose="020C06030202040F0204" pitchFamily="34" charset="-128"/>
              <a:ea typeface="TTTGB Medium" panose="020C06030202040F0204" pitchFamily="34" charset="-128"/>
              <a:sym typeface="PingFang SC Regular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4013387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http://www.cs.cmu.edu/~</a:t>
            </a:r>
            <a:r>
              <a:rPr lang="en-US" altLang="zh-CN" dirty="0" smtClean="0">
                <a:hlinkClick r:id="rId2"/>
              </a:rPr>
              <a:t>quake/triangle.html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zhuanlan.zhihu.com/p/64809281</a:t>
            </a:r>
            <a:endParaRPr lang="en-US" altLang="zh-CN" dirty="0" smtClean="0"/>
          </a:p>
          <a:p>
            <a:r>
              <a:rPr lang="en-US" altLang="zh-CN" dirty="0"/>
              <a:t>https://www.jianshu.com/p/172749e6116a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09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337605"/>
            <a:ext cx="10515600" cy="4963183"/>
          </a:xfrm>
        </p:spPr>
        <p:txBody>
          <a:bodyPr/>
          <a:lstStyle/>
          <a:p>
            <a:r>
              <a:rPr lang="en-US" altLang="zh-CN" dirty="0" smtClean="0"/>
              <a:t>512</a:t>
            </a:r>
            <a:r>
              <a:rPr lang="zh-CN" altLang="en-US" dirty="0" smtClean="0"/>
              <a:t>米</a:t>
            </a:r>
            <a:r>
              <a:rPr lang="en-US" altLang="zh-CN" dirty="0" smtClean="0"/>
              <a:t>×512</a:t>
            </a:r>
            <a:r>
              <a:rPr lang="zh-CN" altLang="en-US" dirty="0" smtClean="0"/>
              <a:t>米地形，分切成</a:t>
            </a:r>
            <a:r>
              <a:rPr lang="en-US" altLang="zh-CN" dirty="0" smtClean="0"/>
              <a:t>16×16</a:t>
            </a:r>
            <a:r>
              <a:rPr lang="zh-CN" altLang="en-US" dirty="0" smtClean="0"/>
              <a:t>块，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DrawCall</a:t>
            </a:r>
            <a:r>
              <a:rPr lang="en-US" altLang="zh-CN" dirty="0" smtClean="0"/>
              <a:t>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256</a:t>
            </a:r>
            <a:r>
              <a:rPr lang="zh-CN" altLang="en-US" dirty="0" smtClean="0"/>
              <a:t>个。</a:t>
            </a:r>
            <a:endParaRPr lang="en-US" altLang="zh-CN" dirty="0" smtClean="0"/>
          </a:p>
          <a:p>
            <a:r>
              <a:rPr lang="en-US" altLang="zh-CN" dirty="0" smtClean="0"/>
              <a:t>LOD0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米</a:t>
            </a:r>
            <a:r>
              <a:rPr lang="en-US" altLang="zh-CN" dirty="0" smtClean="0"/>
              <a:t>×1</a:t>
            </a:r>
            <a:r>
              <a:rPr lang="zh-CN" altLang="en-US" dirty="0" smtClean="0"/>
              <a:t>米精度、顶点：（</a:t>
            </a:r>
            <a:r>
              <a:rPr lang="en-US" altLang="zh-CN" dirty="0" smtClean="0"/>
              <a:t>513×513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26</a:t>
            </a:r>
            <a:r>
              <a:rPr lang="zh-CN" altLang="en-US" dirty="0" smtClean="0"/>
              <a:t>万、面数：</a:t>
            </a:r>
            <a:r>
              <a:rPr lang="en-US" altLang="zh-CN" dirty="0" smtClean="0"/>
              <a:t>52</a:t>
            </a:r>
            <a:r>
              <a:rPr lang="zh-CN" altLang="en-US" dirty="0" smtClean="0"/>
              <a:t>万。</a:t>
            </a:r>
            <a:endParaRPr lang="en-US" altLang="zh-CN" dirty="0" smtClean="0"/>
          </a:p>
          <a:p>
            <a:r>
              <a:rPr lang="zh-CN" altLang="en-US" dirty="0" smtClean="0"/>
              <a:t>大于</a:t>
            </a:r>
            <a:r>
              <a:rPr lang="en-US" altLang="zh-CN" dirty="0"/>
              <a:t>4</a:t>
            </a:r>
            <a:r>
              <a:rPr lang="zh-CN" altLang="en-US" dirty="0" smtClean="0"/>
              <a:t>张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图就会导致</a:t>
            </a:r>
            <a:r>
              <a:rPr lang="en-US" altLang="zh-CN" dirty="0" err="1" smtClean="0"/>
              <a:t>DrawCall</a:t>
            </a:r>
            <a:r>
              <a:rPr lang="zh-CN" altLang="en-US" dirty="0" smtClean="0"/>
              <a:t>翻倍。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Splat Diffuse</a:t>
            </a:r>
            <a:r>
              <a:rPr lang="zh-CN" altLang="en-US" dirty="0" smtClean="0"/>
              <a:t>图、</a:t>
            </a:r>
            <a:r>
              <a:rPr lang="en-US" altLang="zh-CN" dirty="0"/>
              <a:t> </a:t>
            </a:r>
            <a:r>
              <a:rPr lang="en-US" altLang="zh-CN" dirty="0" smtClean="0"/>
              <a:t>Splat Normal</a:t>
            </a:r>
            <a:r>
              <a:rPr lang="zh-CN" altLang="en-US" dirty="0" smtClean="0"/>
              <a:t>图、</a:t>
            </a:r>
            <a:r>
              <a:rPr lang="en-US" altLang="zh-CN" dirty="0"/>
              <a:t> Splat</a:t>
            </a:r>
            <a:r>
              <a:rPr lang="zh-CN" altLang="en-US" dirty="0" smtClean="0"/>
              <a:t>权重图。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张</a:t>
            </a:r>
            <a:r>
              <a:rPr lang="en-US" altLang="zh-CN" dirty="0" smtClean="0"/>
              <a:t>Splat</a:t>
            </a:r>
            <a:r>
              <a:rPr lang="zh-CN" altLang="en-US" dirty="0" smtClean="0"/>
              <a:t>图最少采样</a:t>
            </a:r>
            <a:r>
              <a:rPr lang="en-US" altLang="zh-CN" dirty="0" smtClean="0"/>
              <a:t>9</a:t>
            </a:r>
            <a:r>
              <a:rPr lang="zh-CN" altLang="en-US" dirty="0" smtClean="0"/>
              <a:t>次（</a:t>
            </a:r>
            <a:r>
              <a:rPr lang="en-US" altLang="zh-CN" dirty="0" smtClean="0"/>
              <a:t>4×2+1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en-US" altLang="zh-CN" dirty="0" smtClean="0"/>
              <a:t>8</a:t>
            </a:r>
            <a:r>
              <a:rPr lang="zh-CN" altLang="en-US" dirty="0" smtClean="0"/>
              <a:t>张</a:t>
            </a:r>
            <a:r>
              <a:rPr lang="en-US" altLang="zh-CN" dirty="0"/>
              <a:t>Splat</a:t>
            </a:r>
            <a:r>
              <a:rPr lang="zh-CN" altLang="en-US" dirty="0"/>
              <a:t>图最少</a:t>
            </a:r>
            <a:r>
              <a:rPr lang="zh-CN" altLang="en-US" dirty="0" smtClean="0"/>
              <a:t>采样</a:t>
            </a:r>
            <a:r>
              <a:rPr lang="en-US" altLang="zh-CN" dirty="0" smtClean="0"/>
              <a:t>17</a:t>
            </a:r>
            <a:r>
              <a:rPr lang="zh-CN" altLang="en-US" dirty="0" smtClean="0"/>
              <a:t>次（</a:t>
            </a:r>
            <a:r>
              <a:rPr lang="en-US" altLang="zh-CN" dirty="0" smtClean="0"/>
              <a:t>8×2+1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61975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为什么要优化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 Terrain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664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35050" y="1675970"/>
            <a:ext cx="8794750" cy="4067605"/>
          </a:xfrm>
        </p:spPr>
        <p:txBody>
          <a:bodyPr/>
          <a:lstStyle/>
          <a:p>
            <a:r>
              <a:rPr lang="zh-CN" altLang="en-US" dirty="0" smtClean="0"/>
              <a:t>降低顶点和面数。</a:t>
            </a:r>
            <a:endParaRPr lang="en-US" altLang="zh-CN" dirty="0" smtClean="0"/>
          </a:p>
          <a:p>
            <a:r>
              <a:rPr lang="zh-CN" altLang="en-US" dirty="0" smtClean="0"/>
              <a:t>降低</a:t>
            </a:r>
            <a:r>
              <a:rPr lang="en-US" altLang="zh-CN" dirty="0" err="1" smtClean="0"/>
              <a:t>Drawcall</a:t>
            </a:r>
            <a:r>
              <a:rPr lang="zh-CN" altLang="en-US" dirty="0" smtClean="0"/>
              <a:t>次数。</a:t>
            </a:r>
            <a:endParaRPr lang="en-US" altLang="zh-CN" dirty="0" smtClean="0"/>
          </a:p>
          <a:p>
            <a:r>
              <a:rPr lang="zh-CN" altLang="en-US" dirty="0" smtClean="0"/>
              <a:t>降低贴图的采样次数。</a:t>
            </a:r>
            <a:endParaRPr lang="zh-CN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82600" y="806133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我们需要优化哪些指标。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5361175"/>
          </a:xfrm>
        </p:spPr>
        <p:txBody>
          <a:bodyPr/>
          <a:lstStyle/>
          <a:p>
            <a:r>
              <a:rPr lang="zh-CN" altLang="en-US" dirty="0" smtClean="0"/>
              <a:t>四叉树采样。</a:t>
            </a:r>
            <a:endParaRPr lang="en-US" altLang="zh-CN" dirty="0" smtClean="0"/>
          </a:p>
          <a:p>
            <a:r>
              <a:rPr lang="zh-CN" altLang="en-US" dirty="0" smtClean="0"/>
              <a:t>填充边缘点。</a:t>
            </a:r>
            <a:endParaRPr lang="en-US" altLang="zh-CN" dirty="0" smtClean="0"/>
          </a:p>
          <a:p>
            <a:r>
              <a:rPr lang="zh-CN" altLang="en-US" dirty="0" smtClean="0"/>
              <a:t>相邻的四个点（面）在斜率相近的情况下，合并成一个点。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讨论如何降低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Terrain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的顶点、面数。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pic1.zhimg.com/80/v2-bf0542dae6de71b0bce9218d74f81028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79" y="2972220"/>
            <a:ext cx="3692525" cy="32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7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pic>
        <p:nvPicPr>
          <p:cNvPr id="8" name="bandicam 2021-07-24 18-50-37-6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7825" y="551226"/>
            <a:ext cx="7280275" cy="6108135"/>
          </a:xfrm>
          <a:prstGeom prst="rect">
            <a:avLst/>
          </a:prstGeom>
        </p:spPr>
      </p:pic>
      <p:sp>
        <p:nvSpPr>
          <p:cNvPr id="9" name="内容占位符 1"/>
          <p:cNvSpPr>
            <a:spLocks noGrp="1"/>
          </p:cNvSpPr>
          <p:nvPr>
            <p:ph idx="1"/>
          </p:nvPr>
        </p:nvSpPr>
        <p:spPr>
          <a:xfrm>
            <a:off x="365754" y="730063"/>
            <a:ext cx="3710946" cy="3565712"/>
          </a:xfrm>
        </p:spPr>
        <p:txBody>
          <a:bodyPr/>
          <a:lstStyle/>
          <a:p>
            <a:r>
              <a:rPr lang="zh-CN" altLang="en-US" dirty="0" smtClean="0"/>
              <a:t>优化后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顶点：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lvl="1"/>
            <a:r>
              <a:rPr lang="zh-CN" altLang="en-US" dirty="0"/>
              <a:t>面</a:t>
            </a:r>
            <a:r>
              <a:rPr lang="zh-CN" altLang="en-US" dirty="0" smtClean="0"/>
              <a:t>数：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切分：</a:t>
            </a:r>
            <a:r>
              <a:rPr lang="en-US" altLang="zh-CN" dirty="0" smtClean="0"/>
              <a:t>4×4</a:t>
            </a:r>
          </a:p>
          <a:p>
            <a:pPr lvl="1"/>
            <a:r>
              <a:rPr lang="en-US" altLang="zh-CN" dirty="0" smtClean="0"/>
              <a:t>LOD</a:t>
            </a:r>
            <a:r>
              <a:rPr lang="zh-CN" altLang="en-US" dirty="0" smtClean="0"/>
              <a:t>：</a:t>
            </a:r>
            <a:r>
              <a:rPr lang="zh-CN" altLang="en-US" dirty="0"/>
              <a:t>三层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95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5361175"/>
          </a:xfrm>
        </p:spPr>
        <p:txBody>
          <a:bodyPr/>
          <a:lstStyle/>
          <a:p>
            <a:r>
              <a:rPr lang="zh-CN" altLang="en-US" dirty="0"/>
              <a:t>合并</a:t>
            </a:r>
            <a:r>
              <a:rPr lang="zh-CN" altLang="en-US" dirty="0" smtClean="0"/>
              <a:t>顶点后，点集趋向于非结构化。</a:t>
            </a:r>
            <a:endParaRPr lang="zh-CN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如何构造面、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22" y="2287253"/>
            <a:ext cx="4831903" cy="39243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2287253"/>
            <a:ext cx="4816960" cy="39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8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40133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在实际中运用的最多的三角剖分是</a:t>
            </a:r>
            <a:r>
              <a:rPr lang="en-US" altLang="zh-CN" dirty="0"/>
              <a:t>Delaunay</a:t>
            </a:r>
            <a:r>
              <a:rPr lang="zh-CN" altLang="en-US" dirty="0"/>
              <a:t>三角剖分，它是一种特殊的三角剖分。先从</a:t>
            </a:r>
            <a:r>
              <a:rPr lang="en-US" altLang="zh-CN" dirty="0"/>
              <a:t>Delaunay</a:t>
            </a:r>
            <a:r>
              <a:rPr lang="zh-CN" altLang="en-US" dirty="0"/>
              <a:t>边说起：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定义</a:t>
            </a:r>
            <a:r>
              <a:rPr lang="en-US" altLang="zh-CN" dirty="0"/>
              <a:t>】Delaunay</a:t>
            </a:r>
            <a:r>
              <a:rPr lang="zh-CN" altLang="en-US" dirty="0"/>
              <a:t>边：假设</a:t>
            </a:r>
            <a:r>
              <a:rPr lang="en-US" altLang="zh-CN" dirty="0"/>
              <a:t>E</a:t>
            </a:r>
            <a:r>
              <a:rPr lang="zh-CN" altLang="en-US" dirty="0"/>
              <a:t>中的一条边</a:t>
            </a:r>
            <a:r>
              <a:rPr lang="en-US" altLang="zh-CN" dirty="0"/>
              <a:t>e(</a:t>
            </a:r>
            <a:r>
              <a:rPr lang="zh-CN" altLang="en-US" dirty="0"/>
              <a:t>两个端点为</a:t>
            </a:r>
            <a:r>
              <a:rPr lang="en-US" altLang="zh-CN" dirty="0" err="1"/>
              <a:t>a,b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e</a:t>
            </a:r>
            <a:r>
              <a:rPr lang="zh-CN" altLang="en-US" dirty="0"/>
              <a:t>若满足下列条件，则称之为</a:t>
            </a:r>
            <a:r>
              <a:rPr lang="en-US" altLang="zh-CN" dirty="0"/>
              <a:t>Delaunay</a:t>
            </a:r>
            <a:r>
              <a:rPr lang="zh-CN" altLang="en-US" dirty="0"/>
              <a:t>边：存在一个圆经过</a:t>
            </a:r>
            <a:r>
              <a:rPr lang="en-US" altLang="zh-CN" dirty="0" err="1"/>
              <a:t>a,b</a:t>
            </a:r>
            <a:r>
              <a:rPr lang="zh-CN" altLang="en-US" dirty="0"/>
              <a:t>亮点，圆内（注意是园内，圆上最多三点共圆）不含点集</a:t>
            </a:r>
            <a:r>
              <a:rPr lang="en-US" altLang="zh-CN" dirty="0"/>
              <a:t>V</a:t>
            </a:r>
            <a:r>
              <a:rPr lang="zh-CN" altLang="en-US" dirty="0"/>
              <a:t>中任何其他的点，这一特性又称空圆特性。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定义</a:t>
            </a:r>
            <a:r>
              <a:rPr lang="en-US" altLang="zh-CN" dirty="0"/>
              <a:t>】Delaunay</a:t>
            </a:r>
            <a:r>
              <a:rPr lang="zh-CN" altLang="en-US" dirty="0"/>
              <a:t>三角剖分：如果点集</a:t>
            </a:r>
            <a:r>
              <a:rPr lang="en-US" altLang="zh-CN" dirty="0"/>
              <a:t>V</a:t>
            </a:r>
            <a:r>
              <a:rPr lang="zh-CN" altLang="en-US" dirty="0"/>
              <a:t>的一个三角剖分</a:t>
            </a:r>
            <a:r>
              <a:rPr lang="en-US" altLang="zh-CN" dirty="0"/>
              <a:t>T</a:t>
            </a:r>
            <a:r>
              <a:rPr lang="zh-CN" altLang="en-US" dirty="0"/>
              <a:t>只包含</a:t>
            </a:r>
            <a:r>
              <a:rPr lang="en-US" altLang="zh-CN" dirty="0"/>
              <a:t>Delaunay</a:t>
            </a:r>
            <a:r>
              <a:rPr lang="zh-CN" altLang="en-US" dirty="0"/>
              <a:t>边，那么该三角剖分称为</a:t>
            </a:r>
            <a:r>
              <a:rPr lang="en-US" altLang="zh-CN" dirty="0"/>
              <a:t>Delaunay</a:t>
            </a:r>
            <a:r>
              <a:rPr lang="zh-CN" altLang="en-US" dirty="0"/>
              <a:t>三角剖分。</a:t>
            </a:r>
          </a:p>
          <a:p>
            <a:endParaRPr lang="zh-CN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Delaunay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三角剖分定义。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1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5754" y="126494"/>
            <a:ext cx="429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PingFang SC Regular" panose="020B0400000000000000" pitchFamily="34" charset="-122"/>
              </a:rPr>
              <a:t>Unity Terrain Optimization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28650" y="551226"/>
            <a:ext cx="11068050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Delaunay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三角剖分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准则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51656"/>
            <a:ext cx="65" cy="153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img.blog.csdn.net/201312191017007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4711699"/>
            <a:ext cx="22669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://img.blog.csdn.net/201312191020562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4711699"/>
            <a:ext cx="36766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内容占位符 1"/>
          <p:cNvSpPr>
            <a:spLocks noGrp="1"/>
          </p:cNvSpPr>
          <p:nvPr>
            <p:ph idx="1"/>
          </p:nvPr>
        </p:nvSpPr>
        <p:spPr>
          <a:xfrm>
            <a:off x="1000125" y="1368238"/>
            <a:ext cx="10515600" cy="4013387"/>
          </a:xfrm>
        </p:spPr>
        <p:txBody>
          <a:bodyPr/>
          <a:lstStyle/>
          <a:p>
            <a:r>
              <a:rPr lang="zh-CN" altLang="en-US" dirty="0"/>
              <a:t>空圆特性：</a:t>
            </a:r>
            <a:r>
              <a:rPr lang="en-US" altLang="zh-CN" dirty="0"/>
              <a:t>Delaunay</a:t>
            </a:r>
            <a:r>
              <a:rPr lang="zh-CN" altLang="en-US" dirty="0"/>
              <a:t>三角网是唯一的（任意四点不能共圆），在</a:t>
            </a:r>
            <a:r>
              <a:rPr lang="en-US" altLang="zh-CN" dirty="0"/>
              <a:t>Delaunay</a:t>
            </a:r>
            <a:r>
              <a:rPr lang="zh-CN" altLang="en-US" dirty="0"/>
              <a:t>三角形网中任一三角形的外接圆范围内不会有其它点存在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最大化最小角特性：在散点集可能形成的三角剖分中，</a:t>
            </a:r>
            <a:r>
              <a:rPr lang="en-US" altLang="zh-CN" dirty="0"/>
              <a:t>Delaunay</a:t>
            </a:r>
            <a:r>
              <a:rPr lang="zh-CN" altLang="en-US" dirty="0"/>
              <a:t>三角剖分所形成的三角形的最小角最大。从这个意义上讲，</a:t>
            </a:r>
            <a:r>
              <a:rPr lang="en-US" altLang="zh-CN" dirty="0"/>
              <a:t>Delaunay</a:t>
            </a:r>
            <a:r>
              <a:rPr lang="zh-CN" altLang="en-US" dirty="0"/>
              <a:t>三角网是“最接近于规则化的”三角网。具体的说是在两个相邻的三角形构成凸四边形的对角线，在相互交换后，两个内角的最小角不再增大。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89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9112</TotalTime>
  <Words>1695</Words>
  <Application>Microsoft Office PowerPoint</Application>
  <PresentationFormat>宽屏</PresentationFormat>
  <Paragraphs>179</Paragraphs>
  <Slides>24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PingFang SC Regular</vt:lpstr>
      <vt:lpstr>TTTGB Medium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Dex</dc:creator>
  <cp:lastModifiedBy>谭盼</cp:lastModifiedBy>
  <cp:revision>366</cp:revision>
  <dcterms:created xsi:type="dcterms:W3CDTF">2016-10-23T07:57:00Z</dcterms:created>
  <dcterms:modified xsi:type="dcterms:W3CDTF">2021-07-29T17:07:01Z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